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308" r:id="rId20"/>
    <p:sldId id="314" r:id="rId21"/>
    <p:sldId id="307" r:id="rId22"/>
    <p:sldId id="310" r:id="rId23"/>
    <p:sldId id="312" r:id="rId24"/>
    <p:sldId id="309" r:id="rId25"/>
    <p:sldId id="297" r:id="rId26"/>
    <p:sldId id="315" r:id="rId27"/>
    <p:sldId id="261" r:id="rId28"/>
    <p:sldId id="259" r:id="rId29"/>
    <p:sldId id="262" r:id="rId30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Rubius" panose="020B0604020202020204" charset="0"/>
      <p:regular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Bookman Old Style" panose="02050604050505020204" pitchFamily="18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667D69-2792-4D24-A6C4-82BE561AF1DF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308"/>
            <p14:sldId id="314"/>
            <p14:sldId id="307"/>
            <p14:sldId id="310"/>
            <p14:sldId id="312"/>
            <p14:sldId id="309"/>
            <p14:sldId id="297"/>
          </p14:sldIdLst>
        </p14:section>
        <p14:section name="Раздел без заголовка" id="{4F4CCA36-5EEB-48E2-821F-ACC4A52F813A}">
          <p14:sldIdLst>
            <p14:sldId id="315"/>
            <p14:sldId id="261"/>
            <p14:sldId id="259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77"/>
    <a:srgbClr val="D60093"/>
    <a:srgbClr val="A80054"/>
    <a:srgbClr val="005654"/>
    <a:srgbClr val="339933"/>
    <a:srgbClr val="B45608"/>
    <a:srgbClr val="006600"/>
    <a:srgbClr val="CC0066"/>
    <a:srgbClr val="A42320"/>
    <a:srgbClr val="C4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6C310-5718-456D-8AEE-1A047B393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EEDE-B1E3-430E-81A2-CACA4461B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w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wmf"/><Relationship Id="rId7" Type="http://schemas.openxmlformats.org/officeDocument/2006/relationships/image" Target="../media/image31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emf"/><Relationship Id="rId7" Type="http://schemas.openxmlformats.org/officeDocument/2006/relationships/image" Target="../media/image47.wmf"/><Relationship Id="rId12" Type="http://schemas.openxmlformats.org/officeDocument/2006/relationships/image" Target="../media/image52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9259/66124276.1c6/0_a0490_7bd40df4_orig" TargetMode="External"/><Relationship Id="rId3" Type="http://schemas.openxmlformats.org/officeDocument/2006/relationships/hyperlink" Target="https://img-fotki.yandex.ru/get/5628/139440740.57/0_965f4_18ca8f41_orig" TargetMode="External"/><Relationship Id="rId7" Type="http://schemas.openxmlformats.org/officeDocument/2006/relationships/hyperlink" Target="http://s002.radikal.ru/i200/1002/28/179edcb97c15.p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2.pic4you.ru/allimage/y2013/09-14/12216/3813751.png" TargetMode="External"/><Relationship Id="rId5" Type="http://schemas.openxmlformats.org/officeDocument/2006/relationships/hyperlink" Target="https://img-fotki.yandex.ru/get/5705/siretsanu-tatyana.e/0_8161d_935e86fe_orig" TargetMode="External"/><Relationship Id="rId10" Type="http://schemas.openxmlformats.org/officeDocument/2006/relationships/hyperlink" Target="http://elenaranko.ucoz.ru/" TargetMode="External"/><Relationship Id="rId4" Type="http://schemas.openxmlformats.org/officeDocument/2006/relationships/hyperlink" Target="https://img-fotki.yandex.ru/get/4128/139440740.57/0_965f3_6c336c25_orig" TargetMode="External"/><Relationship Id="rId9" Type="http://schemas.openxmlformats.org/officeDocument/2006/relationships/hyperlink" Target="http://img-fotki.yandex.ru/get/9324/16969765.22c/0_8f6e4_bac858ae_orig.pn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6848" y="620688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Rubius" pitchFamily="2" charset="0"/>
              </a:rPr>
              <a:t>Муниципальное автономное дошкольное образовательное учреждение   д/с № 1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23417"/>
            <a:ext cx="746653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ln w="10160">
                  <a:solidFill>
                    <a:srgbClr val="00763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905">
                  <a:solidFill>
                    <a:srgbClr val="007635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СЕМИНАР </a:t>
            </a:r>
            <a:r>
              <a:rPr lang="ru-RU" sz="2000" b="1" dirty="0">
                <a:ln w="1905">
                  <a:solidFill>
                    <a:srgbClr val="007635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ПРАКТИКУМ ДЛЯ РОДИТЕЛЕЙ 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ln w="1905">
                  <a:solidFill>
                    <a:srgbClr val="007635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ДЕТЕЙ  ПЯТИЛЕТНЕГО ВОЗРАСТА</a:t>
            </a:r>
          </a:p>
          <a:p>
            <a:pPr algn="ctr"/>
            <a:endParaRPr lang="ru-RU" b="1" dirty="0" smtClean="0">
              <a:ln w="9525">
                <a:solidFill>
                  <a:srgbClr val="A80054"/>
                </a:solidFill>
              </a:ln>
              <a:solidFill>
                <a:srgbClr val="D60093"/>
              </a:solidFill>
              <a:latin typeface="Rubius" pitchFamily="2" charset="0"/>
              <a:ea typeface="+mj-ea"/>
              <a:cs typeface="+mj-cs"/>
            </a:endParaRPr>
          </a:p>
          <a:p>
            <a:pPr algn="ctr"/>
            <a:r>
              <a:rPr lang="ru-RU" sz="26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  <a:ea typeface="+mj-ea"/>
                <a:cs typeface="+mj-cs"/>
              </a:rPr>
              <a:t>   </a:t>
            </a:r>
            <a:r>
              <a:rPr lang="ru-RU" sz="32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  <a:ea typeface="+mj-ea"/>
                <a:cs typeface="+mj-cs"/>
              </a:rPr>
              <a:t>«</a:t>
            </a:r>
            <a:r>
              <a:rPr lang="ru-RU" sz="32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  <a:ea typeface="+mj-ea"/>
                <a:cs typeface="+mj-cs"/>
              </a:rPr>
              <a:t>Особенности речевого </a:t>
            </a:r>
            <a:endParaRPr lang="ru-RU" sz="3200" b="1" dirty="0" smtClean="0">
              <a:ln w="9525">
                <a:solidFill>
                  <a:srgbClr val="A80054"/>
                </a:solidFill>
              </a:ln>
              <a:solidFill>
                <a:srgbClr val="D60093"/>
              </a:solidFill>
              <a:latin typeface="Rubius" pitchFamily="2" charset="0"/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  <a:ea typeface="+mj-ea"/>
                <a:cs typeface="+mj-cs"/>
              </a:rPr>
              <a:t> развития  детей  старшего </a:t>
            </a:r>
            <a:r>
              <a:rPr lang="ru-RU" sz="32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  <a:ea typeface="+mj-ea"/>
                <a:cs typeface="+mj-cs"/>
              </a:rPr>
              <a:t>дошкольного возраста</a:t>
            </a:r>
          </a:p>
          <a:p>
            <a:pPr algn="ctr"/>
            <a:endParaRPr lang="ru-RU" altLang="ru-RU" sz="3600" b="1" dirty="0" smtClean="0">
              <a:ln w="1016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altLang="ru-RU" sz="2000" b="1" dirty="0" smtClean="0">
                <a:ln w="1905">
                  <a:solidFill>
                    <a:srgbClr val="007635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  <a:r>
              <a:rPr lang="ru-RU" altLang="ru-RU" sz="2000" b="1" dirty="0" smtClean="0">
                <a:ln w="9525">
                  <a:solidFill>
                    <a:srgbClr val="A80054"/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Rubius" pitchFamily="2" charset="0"/>
                <a:ea typeface="+mj-ea"/>
                <a:cs typeface="+mj-cs"/>
              </a:rPr>
              <a:t>Выполнил</a:t>
            </a:r>
            <a:r>
              <a:rPr lang="ru-RU" altLang="ru-RU" sz="2000" b="1" dirty="0">
                <a:ln w="9525">
                  <a:solidFill>
                    <a:srgbClr val="A80054"/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Rubius" pitchFamily="2" charset="0"/>
                <a:ea typeface="+mj-ea"/>
                <a:cs typeface="+mj-cs"/>
              </a:rPr>
              <a:t>:</a:t>
            </a:r>
            <a:br>
              <a:rPr lang="ru-RU" altLang="ru-RU" sz="2000" b="1" dirty="0">
                <a:ln w="9525">
                  <a:solidFill>
                    <a:srgbClr val="A80054"/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Rubius" pitchFamily="2" charset="0"/>
                <a:ea typeface="+mj-ea"/>
                <a:cs typeface="+mj-cs"/>
              </a:rPr>
            </a:br>
            <a:r>
              <a:rPr lang="ru-RU" altLang="ru-RU" sz="2000" b="1" dirty="0">
                <a:ln w="9525">
                  <a:solidFill>
                    <a:srgbClr val="A80054"/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Rubius" pitchFamily="2" charset="0"/>
                <a:ea typeface="+mj-ea"/>
                <a:cs typeface="+mj-cs"/>
              </a:rPr>
              <a:t>                          учитель  – логопед   </a:t>
            </a:r>
            <a:br>
              <a:rPr lang="ru-RU" altLang="ru-RU" sz="2000" b="1" dirty="0">
                <a:ln w="9525">
                  <a:solidFill>
                    <a:srgbClr val="A80054"/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Rubius" pitchFamily="2" charset="0"/>
                <a:ea typeface="+mj-ea"/>
                <a:cs typeface="+mj-cs"/>
              </a:rPr>
            </a:br>
            <a:r>
              <a:rPr lang="ru-RU" altLang="ru-RU" sz="2000" b="1" dirty="0">
                <a:ln w="9525">
                  <a:solidFill>
                    <a:srgbClr val="A80054"/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Rubius" pitchFamily="2" charset="0"/>
                <a:ea typeface="+mj-ea"/>
                <a:cs typeface="+mj-cs"/>
              </a:rPr>
              <a:t>                          Алёна Васильевна Корнилова  </a:t>
            </a:r>
            <a:br>
              <a:rPr lang="ru-RU" altLang="ru-RU" sz="2000" b="1" dirty="0">
                <a:ln w="9525">
                  <a:solidFill>
                    <a:srgbClr val="A80054"/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Rubius" pitchFamily="2" charset="0"/>
                <a:ea typeface="+mj-ea"/>
                <a:cs typeface="+mj-cs"/>
              </a:rPr>
            </a:br>
            <a:r>
              <a:rPr lang="ru-RU" altLang="ru-RU" b="1" dirty="0">
                <a:ln w="9525">
                  <a:solidFill>
                    <a:srgbClr val="A80054"/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Rubius" pitchFamily="2" charset="0"/>
                <a:ea typeface="+mj-ea"/>
                <a:cs typeface="+mj-cs"/>
              </a:rPr>
              <a:t>                                 </a:t>
            </a:r>
            <a:endParaRPr lang="ru-RU" altLang="ru-RU" sz="1050" b="1" dirty="0">
              <a:ln w="9525">
                <a:solidFill>
                  <a:srgbClr val="A80054"/>
                </a:solidFill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Rubius" pitchFamily="2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2400" b="1" dirty="0">
                <a:ln w="3175">
                  <a:noFill/>
                </a:ln>
                <a:solidFill>
                  <a:srgbClr val="007A77"/>
                </a:solidFill>
                <a:latin typeface="Rubius" pitchFamily="2" charset="0"/>
              </a:rPr>
              <a:t>                             г. Балтийск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b="1" dirty="0">
                <a:ln w="9525">
                  <a:solidFill>
                    <a:srgbClr val="A80054"/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Rubius" pitchFamily="2" charset="0"/>
                <a:ea typeface="+mj-ea"/>
                <a:cs typeface="+mj-cs"/>
              </a:rPr>
              <a:t>                               </a:t>
            </a:r>
            <a:endParaRPr lang="ru-RU" b="1" dirty="0">
              <a:ln w="9525">
                <a:solidFill>
                  <a:srgbClr val="A80054"/>
                </a:solidFill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Rubius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36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484784"/>
            <a:ext cx="7408333" cy="478539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err="1" smtClean="0">
                <a:solidFill>
                  <a:srgbClr val="007A77"/>
                </a:solidFill>
                <a:latin typeface="Arial Narrow" panose="020B0606020202030204" pitchFamily="34" charset="0"/>
              </a:rPr>
              <a:t>Сформированность</a:t>
            </a:r>
            <a:r>
              <a:rPr lang="ru-RU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грамматических систем важна, потому что, даже очень большой словарный запас не решает проблему полноценности устной речи.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	Важно умение активно пользоваться имеющимися словами, строить из них предложения и связные высказывания.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	А для правильного построения предложений необходимо умение грамматически правильно согласовывать слова между собой.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	Большинство детей этим умением овладевают своевременно, у некоторых же здесь наблюдаются определенные трудности</a:t>
            </a:r>
          </a:p>
          <a:p>
            <a:pPr marL="0" indent="0">
              <a:buNone/>
            </a:pPr>
            <a:endParaRPr lang="ru-RU" dirty="0">
              <a:solidFill>
                <a:srgbClr val="007A77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</a:t>
            </a:r>
            <a:r>
              <a:rPr lang="ru-RU" sz="40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Грамматический строй</a:t>
            </a:r>
          </a:p>
        </p:txBody>
      </p:sp>
    </p:spTree>
    <p:extLst>
      <p:ext uri="{BB962C8B-B14F-4D97-AF65-F5344CB8AC3E}">
        <p14:creationId xmlns:p14="http://schemas.microsoft.com/office/powerpoint/2010/main" val="5394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Образование множественного числа имен существительных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971600" y="2317424"/>
            <a:ext cx="3822192" cy="344728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Игра «Один – много» </a:t>
            </a:r>
            <a:endParaRPr lang="ru-RU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</a:t>
            </a:r>
            <a:r>
              <a:rPr lang="ru-RU" b="1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например: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 Первый вариант: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Лампа –лампы, бочка – бочки, дом – дома…и т .д.</a:t>
            </a:r>
          </a:p>
          <a:p>
            <a:pPr marL="0" indent="0">
              <a:buNone/>
            </a:pPr>
            <a:endParaRPr lang="ru-RU" b="1" dirty="0" smtClean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  </a:t>
            </a:r>
            <a:r>
              <a:rPr lang="ru-RU" b="1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Второй вариант: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Дерево – много деревьев, перо – много перьев и т.д.</a:t>
            </a:r>
          </a:p>
        </p:txBody>
      </p:sp>
      <p:pic>
        <p:nvPicPr>
          <p:cNvPr id="1026" name="Picture 2" descr="http://babyspeech.ru/wp-content/uploads/2015/02/91mesd2OU7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5160" r="4869" b="2377"/>
          <a:stretch/>
        </p:blipFill>
        <p:spPr bwMode="auto">
          <a:xfrm>
            <a:off x="5148064" y="1628800"/>
            <a:ext cx="3532386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A7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Согласование существительных</a:t>
            </a:r>
            <a:br>
              <a:rPr lang="ru-RU" sz="36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</a:br>
            <a:r>
              <a:rPr lang="ru-RU" sz="36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 с числительными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1115616" y="2204864"/>
            <a:ext cx="4176464" cy="36633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1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Предложите ребенку игру </a:t>
            </a:r>
          </a:p>
          <a:p>
            <a:pPr marL="0" indent="0" algn="ctr">
              <a:buNone/>
            </a:pPr>
            <a:r>
              <a:rPr lang="ru-RU" sz="31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«Посчитай от 1 до 5 (10) со словом»</a:t>
            </a:r>
          </a:p>
          <a:p>
            <a:pPr marL="0" indent="0" algn="ctr">
              <a:buNone/>
            </a:pPr>
            <a:endParaRPr lang="ru-RU" sz="3100" dirty="0" smtClean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1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Или предложите  закончить словосочетания, </a:t>
            </a:r>
            <a:r>
              <a:rPr lang="ru-RU" sz="3100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например: </a:t>
            </a:r>
          </a:p>
          <a:p>
            <a:pPr marL="0" indent="0">
              <a:buNone/>
            </a:pPr>
            <a:r>
              <a:rPr lang="ru-RU" sz="31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Один шар, а пять ….</a:t>
            </a:r>
          </a:p>
          <a:p>
            <a:pPr marL="0" indent="0">
              <a:buNone/>
            </a:pPr>
            <a:r>
              <a:rPr lang="ru-RU" sz="31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Одна пуговица, а десять…</a:t>
            </a:r>
          </a:p>
          <a:p>
            <a:pPr marL="0" indent="0">
              <a:buNone/>
            </a:pPr>
            <a:r>
              <a:rPr lang="ru-RU" sz="31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Одно ухо, а шесть…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30722" name="Picture 2" descr="http://razvitie-shop.ru/images/__user__/catalog/D-50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44" y="3573016"/>
            <a:ext cx="4005623" cy="2927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A7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8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30616" y="1700808"/>
            <a:ext cx="7920880" cy="442535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Образование уменьшительно-ласкательных форм: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Игры «Назови ласково», «Большой – маленький»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Образование глаголов при помощи приставок: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Игра «Закончи предложение», например: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В дом входят, из дома… На дерево залезают, с дерева…Весной птицы прилетают, осенью…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Образование относительных прилагательных: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Стол из дерева – деревянный, шуба из меха -…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Образование притяжательных прилагательных: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У зайца хвост заячий, а у медведя….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7A77"/>
                </a:solidFill>
                <a:latin typeface="Arial Narrow" panose="020B0606020202030204" pitchFamily="34" charset="0"/>
              </a:rPr>
              <a:t>У утки перья…., а у курицы…</a:t>
            </a:r>
          </a:p>
          <a:p>
            <a:endParaRPr lang="ru-RU" sz="2200" i="1" dirty="0">
              <a:latin typeface="Bookman Old Style" panose="0205060405050502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0931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Формирование системы словообразования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72050">
            <a:off x="7213359" y="4780650"/>
            <a:ext cx="897829" cy="20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700808"/>
            <a:ext cx="7735017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   В пять лет ребенок должен произносить абсолютно правильно не только свистящие звуки 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[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с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]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,</a:t>
            </a:r>
            <a:r>
              <a:rPr lang="ru-RU" sz="2200" dirty="0">
                <a:solidFill>
                  <a:srgbClr val="007A77"/>
                </a:solidFill>
                <a:latin typeface="Arial Narrow" panose="020B0606020202030204" pitchFamily="34" charset="0"/>
              </a:rPr>
              <a:t> 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[</a:t>
            </a:r>
            <a:r>
              <a:rPr lang="ru-RU" sz="2200" dirty="0" err="1" smtClean="0">
                <a:solidFill>
                  <a:srgbClr val="007A77"/>
                </a:solidFill>
                <a:latin typeface="Arial Narrow" panose="020B0606020202030204" pitchFamily="34" charset="0"/>
              </a:rPr>
              <a:t>сь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] 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,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[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з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]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,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[</a:t>
            </a:r>
            <a:r>
              <a:rPr lang="ru-RU" sz="2200" dirty="0" err="1" smtClean="0">
                <a:solidFill>
                  <a:srgbClr val="007A77"/>
                </a:solidFill>
                <a:latin typeface="Arial Narrow" panose="020B0606020202030204" pitchFamily="34" charset="0"/>
              </a:rPr>
              <a:t>зь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]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, 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[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ц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] 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, но и шипящие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[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ш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]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,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[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ж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]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,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[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ч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]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,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[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щ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]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. Ребенок различает эти звуки между собой. Он говорит совершенно чисто:</a:t>
            </a:r>
          </a:p>
          <a:p>
            <a:pPr algn="just"/>
            <a:r>
              <a:rPr lang="ru-RU" sz="2200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Шапка, кошка, камыш. У кошки пушистый хвост.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В этом возрасте может отмечаться неправильное произношение сонорных звуков 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[ 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л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]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,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[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ль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]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,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[ 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р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] 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,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[ </a:t>
            </a:r>
            <a:r>
              <a:rPr lang="ru-RU" sz="2200" dirty="0" err="1" smtClean="0">
                <a:solidFill>
                  <a:srgbClr val="007A77"/>
                </a:solidFill>
                <a:latin typeface="Arial Narrow" panose="020B0606020202030204" pitchFamily="34" charset="0"/>
              </a:rPr>
              <a:t>рь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]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. Ребенок может пропускать или заменять звук, например, «</a:t>
            </a:r>
            <a:r>
              <a:rPr lang="ru-RU" sz="2200" dirty="0" err="1" smtClean="0">
                <a:solidFill>
                  <a:srgbClr val="007A77"/>
                </a:solidFill>
                <a:latin typeface="Arial Narrow" panose="020B0606020202030204" pitchFamily="34" charset="0"/>
              </a:rPr>
              <a:t>йыба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» или «</a:t>
            </a:r>
            <a:r>
              <a:rPr lang="ru-RU" sz="2200" dirty="0" err="1" smtClean="0">
                <a:solidFill>
                  <a:srgbClr val="007A77"/>
                </a:solidFill>
                <a:latin typeface="Arial Narrow" panose="020B0606020202030204" pitchFamily="34" charset="0"/>
              </a:rPr>
              <a:t>лыба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» вместо «рыба», «</a:t>
            </a:r>
            <a:r>
              <a:rPr lang="ru-RU" sz="2200" dirty="0" err="1" smtClean="0">
                <a:solidFill>
                  <a:srgbClr val="007A77"/>
                </a:solidFill>
                <a:latin typeface="Arial Narrow" panose="020B0606020202030204" pitchFamily="34" charset="0"/>
              </a:rPr>
              <a:t>йук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» вместо «лук». Такое произношение считается физиологической нормой и не должно вызывать беспокойства. Но если ребенок произносит звук  </a:t>
            </a:r>
            <a:r>
              <a:rPr lang="en-US" sz="2200" dirty="0">
                <a:solidFill>
                  <a:srgbClr val="007A77"/>
                </a:solidFill>
                <a:latin typeface="Arial Narrow" panose="020B0606020202030204" pitchFamily="34" charset="0"/>
              </a:rPr>
              <a:t>[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р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]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грассируя, а звук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[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л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]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заменяет звуком, похожим на  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[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в</a:t>
            </a:r>
            <a:r>
              <a:rPr lang="en-US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]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, уже есть повод для обращения к </a:t>
            </a:r>
            <a:r>
              <a:rPr lang="ru-RU" sz="18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НЕВРОЛОГУ </a:t>
            </a:r>
            <a:r>
              <a:rPr lang="ru-RU" sz="2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2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2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и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1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ЛОГОПЕДУ</a:t>
            </a:r>
            <a:r>
              <a:rPr lang="ru-RU" sz="1800" dirty="0">
                <a:solidFill>
                  <a:srgbClr val="D60093"/>
                </a:solidFill>
                <a:latin typeface="Arial Narrow" panose="020B0606020202030204" pitchFamily="34" charset="0"/>
              </a:rPr>
              <a:t>.</a:t>
            </a:r>
            <a:endParaRPr lang="ru-RU" sz="2400" dirty="0">
              <a:solidFill>
                <a:srgbClr val="D6009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7407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Звукопроизношение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1634">
            <a:off x="7407910" y="341507"/>
            <a:ext cx="7143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551686"/>
            <a:ext cx="7344816" cy="53063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rgbClr val="007A77"/>
                </a:solidFill>
                <a:latin typeface="Arial Narrow" panose="020B0606020202030204" pitchFamily="34" charset="0"/>
              </a:rPr>
              <a:t>Активно развивается в этом возрасте и фонематическое восприятие. Дети способны определить на слух наличие или отсутствие того или иного звука в слове, могут самостоятельно подбирать слова на заданные звуки.  </a:t>
            </a:r>
            <a:endParaRPr lang="ru-RU" sz="2200" dirty="0" smtClean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A80054"/>
                </a:solidFill>
                <a:latin typeface="Arial Narrow" panose="020B0606020202030204" pitchFamily="34" charset="0"/>
              </a:rPr>
              <a:t>Но </a:t>
            </a:r>
            <a:r>
              <a:rPr lang="ru-RU" sz="2200" dirty="0">
                <a:solidFill>
                  <a:srgbClr val="A80054"/>
                </a:solidFill>
                <a:latin typeface="Arial Narrow" panose="020B0606020202030204" pitchFamily="34" charset="0"/>
              </a:rPr>
              <a:t>не все дети достаточно четко различают на слух определенные группы звуков, они нередко смешивают их. Это относится в основном к определенным звукам, например, не дифференцируют на слух звуки «с» и «ц», «с» и «ш», «ш» и «ж» и другие.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007A77"/>
                </a:solidFill>
                <a:latin typeface="Arial Narrow" panose="020B0606020202030204" pitchFamily="34" charset="0"/>
              </a:rPr>
              <a:t>Для развития фонематического слуха и восприятия предлагаются детям этого возраста игры и упражнения, в которых нужно выделить слова с заданными звуками из фраз, небольших стихотворений. </a:t>
            </a:r>
          </a:p>
          <a:p>
            <a:pPr marL="0" indent="0" algn="just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4731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Фонематическое восприятие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44937">
            <a:off x="7619193" y="5405284"/>
            <a:ext cx="606030" cy="14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4619048" y="3068960"/>
            <a:ext cx="4194176" cy="3447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  <a:ea typeface="+mj-ea"/>
                <a:cs typeface="+mj-cs"/>
              </a:rPr>
              <a:t>Связная речь</a:t>
            </a:r>
          </a:p>
          <a:p>
            <a:pPr marL="0" indent="0">
              <a:buNone/>
            </a:pPr>
            <a:r>
              <a:rPr lang="ru-RU" sz="2000" b="1" dirty="0" smtClean="0">
                <a:ln>
                  <a:solidFill>
                    <a:srgbClr val="A80054"/>
                  </a:solidFill>
                </a:ln>
                <a:solidFill>
                  <a:srgbClr val="D60093"/>
                </a:solidFill>
                <a:latin typeface="Arial Narrow" panose="020B0606020202030204" pitchFamily="34" charset="0"/>
              </a:rPr>
              <a:t>     </a:t>
            </a:r>
            <a:r>
              <a:rPr lang="ru-RU" sz="2000" b="1" dirty="0">
                <a:ln w="10160">
                  <a:solidFill>
                    <a:srgbClr val="007A77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К 5 с половиной годам ребенок легко, без помощи взрослого может:</a:t>
            </a:r>
          </a:p>
          <a:p>
            <a:pPr>
              <a:buClr>
                <a:srgbClr val="007A77"/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007A77"/>
                </a:solidFill>
                <a:latin typeface="Arial Narrow" panose="020B0606020202030204" pitchFamily="34" charset="0"/>
              </a:rPr>
              <a:t>составить рассказ по серии картинок или сюжетной картине,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7A77"/>
                </a:solidFill>
                <a:latin typeface="Arial Narrow" panose="020B0606020202030204" pitchFamily="34" charset="0"/>
              </a:rPr>
              <a:t> пересказать рассказ или сказку, которые услышали впервые,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7A77"/>
                </a:solidFill>
                <a:latin typeface="Arial Narrow" panose="020B0606020202030204" pitchFamily="34" charset="0"/>
              </a:rPr>
              <a:t> придумать окончание рассказа, начатого взрослым.</a:t>
            </a:r>
          </a:p>
        </p:txBody>
      </p:sp>
      <p:pic>
        <p:nvPicPr>
          <p:cNvPr id="31746" name="Picture 2" descr="http://www.vceznaika.ru/production/images/big/493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2258" b="6028"/>
          <a:stretch/>
        </p:blipFill>
        <p:spPr bwMode="auto">
          <a:xfrm>
            <a:off x="251508" y="3645024"/>
            <a:ext cx="4248484" cy="3057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A7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48" y="129248"/>
            <a:ext cx="412042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A7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9" name="Picture 5" descr="http://bukvic.ru/wp-content/uploads/2015/11/sochinenye-po-kartin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4000"/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0" y="1497400"/>
            <a:ext cx="4518320" cy="1409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A7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08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0" y="383160"/>
            <a:ext cx="1103791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     Овладение </a:t>
            </a:r>
            <a:r>
              <a:rPr lang="ru-RU" sz="36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/>
            </a:r>
            <a:br>
              <a:rPr lang="ru-RU" sz="36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</a:br>
            <a:r>
              <a:rPr lang="ru-RU" sz="36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  фразеологизмами</a:t>
            </a:r>
            <a:endParaRPr lang="ru-RU" sz="3600" b="1" dirty="0">
              <a:ln w="9525">
                <a:solidFill>
                  <a:srgbClr val="A80054"/>
                </a:solidFill>
              </a:ln>
              <a:solidFill>
                <a:srgbClr val="D60093"/>
              </a:solidFill>
              <a:latin typeface="Rubius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1568745"/>
            <a:ext cx="5112568" cy="26468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      </a:t>
            </a:r>
            <a:r>
              <a:rPr lang="ru-RU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   </a:t>
            </a:r>
            <a:r>
              <a:rPr lang="ru-RU" sz="24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  <a:ea typeface="+mj-ea"/>
                <a:cs typeface="+mj-cs"/>
              </a:rPr>
              <a:t>Четырехлетний</a:t>
            </a:r>
            <a:r>
              <a:rPr lang="ru-RU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  </a:t>
            </a:r>
            <a:r>
              <a:rPr lang="ru-RU" sz="2100" dirty="0" smtClean="0">
                <a:solidFill>
                  <a:srgbClr val="007A77"/>
                </a:solidFill>
              </a:rPr>
              <a:t>ребенок, услышав, что «кот спит без задних ног», приходит в ужас и проверяет, все ли ноги 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rgbClr val="007A77"/>
                </a:solidFill>
              </a:rPr>
              <a:t>у кота на месте.</a:t>
            </a:r>
            <a:endParaRPr lang="ru-RU" sz="2100" dirty="0">
              <a:solidFill>
                <a:srgbClr val="007A77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800727" y="3212976"/>
            <a:ext cx="3822192" cy="34472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3000" dirty="0" smtClean="0"/>
              <a:t> </a:t>
            </a:r>
            <a:r>
              <a:rPr lang="ru-RU" sz="24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  <a:ea typeface="+mj-ea"/>
                <a:cs typeface="+mj-cs"/>
              </a:rPr>
              <a:t>Пятилетний</a:t>
            </a:r>
            <a:r>
              <a:rPr lang="ru-RU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100" dirty="0" smtClean="0">
                <a:solidFill>
                  <a:srgbClr val="007A77"/>
                </a:solidFill>
              </a:rPr>
              <a:t>ребенок</a:t>
            </a:r>
            <a:r>
              <a:rPr lang="ru-RU" sz="21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7A77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100" dirty="0" smtClean="0">
                <a:solidFill>
                  <a:srgbClr val="007A77"/>
                </a:solidFill>
              </a:rPr>
              <a:t>может вполне объяснить, что спать без задних ног – это значит спать крепко.</a:t>
            </a:r>
            <a:endParaRPr lang="ru-RU" sz="2100" dirty="0">
              <a:solidFill>
                <a:srgbClr val="007A7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23" y="4365104"/>
            <a:ext cx="2432177" cy="2157844"/>
          </a:xfrm>
          <a:prstGeom prst="rect">
            <a:avLst/>
          </a:prstGeom>
        </p:spPr>
      </p:pic>
      <p:pic>
        <p:nvPicPr>
          <p:cNvPr id="32774" name="Picture 6" descr="http://fs1.ppt4web.ru/images/17412/100610/640/img1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8680"/>
            <a:ext cx="4136860" cy="3102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72" name="Picture 4" descr="http://svitppt.com.ua/images/44/43061/770/img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"/>
          <a:stretch/>
        </p:blipFill>
        <p:spPr bwMode="auto">
          <a:xfrm>
            <a:off x="5508104" y="116631"/>
            <a:ext cx="3491880" cy="2690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6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9" y="188640"/>
            <a:ext cx="8864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latin typeface="Arial Narrow" panose="020B0606020202030204" pitchFamily="34" charset="0"/>
              </a:rPr>
              <a:t>Одним из способов планирования связного высказывания может служить </a:t>
            </a:r>
            <a:r>
              <a:rPr lang="ru-RU" altLang="ru-RU" sz="2000" b="1" dirty="0" smtClean="0">
                <a:latin typeface="Arial Narrow" panose="020B0606020202030204" pitchFamily="34" charset="0"/>
              </a:rPr>
              <a:t/>
            </a:r>
            <a:br>
              <a:rPr lang="ru-RU" altLang="ru-RU" sz="2000" b="1" dirty="0" smtClean="0">
                <a:latin typeface="Arial Narrow" panose="020B0606020202030204" pitchFamily="34" charset="0"/>
              </a:rPr>
            </a:br>
            <a:r>
              <a:rPr lang="ru-RU" altLang="ru-RU" sz="36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ПРИЕМ НАГЛЯДНОГО МОДЕЛИРОВАНИЯ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68760"/>
            <a:ext cx="8229600" cy="45259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2600" b="1" dirty="0">
                <a:solidFill>
                  <a:srgbClr val="007A77"/>
                </a:solidFill>
                <a:latin typeface="Arial Narrow" panose="020B0606020202030204" pitchFamily="34" charset="0"/>
                <a:ea typeface="+mj-ea"/>
                <a:cs typeface="+mj-cs"/>
              </a:rPr>
              <a:t>Использование </a:t>
            </a:r>
            <a:r>
              <a:rPr lang="ru-RU" altLang="ru-RU" sz="2600" b="1" dirty="0" smtClean="0">
                <a:solidFill>
                  <a:srgbClr val="007A77"/>
                </a:solidFill>
                <a:latin typeface="Arial Narrow" panose="020B0606020202030204" pitchFamily="34" charset="0"/>
                <a:ea typeface="+mj-ea"/>
                <a:cs typeface="+mj-cs"/>
              </a:rPr>
              <a:t>приёма </a:t>
            </a:r>
            <a:r>
              <a:rPr lang="ru-RU" altLang="ru-RU" sz="2600" b="1" dirty="0">
                <a:solidFill>
                  <a:srgbClr val="007A77"/>
                </a:solidFill>
                <a:latin typeface="Arial Narrow" panose="020B0606020202030204" pitchFamily="34" charset="0"/>
                <a:ea typeface="+mj-ea"/>
                <a:cs typeface="+mj-cs"/>
              </a:rPr>
              <a:t>наглядного моделирования </a:t>
            </a:r>
            <a:endParaRPr lang="ru-RU" altLang="ru-RU" sz="2600" b="1" dirty="0" smtClean="0">
              <a:solidFill>
                <a:srgbClr val="007A77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>
              <a:buFontTx/>
              <a:buNone/>
            </a:pPr>
            <a:r>
              <a:rPr lang="ru-RU" altLang="ru-RU" sz="2600" b="1" dirty="0" smtClean="0">
                <a:solidFill>
                  <a:srgbClr val="007A77"/>
                </a:solidFill>
                <a:latin typeface="Arial Narrow" panose="020B0606020202030204" pitchFamily="34" charset="0"/>
                <a:ea typeface="+mj-ea"/>
                <a:cs typeface="+mj-cs"/>
              </a:rPr>
              <a:t>дает </a:t>
            </a:r>
            <a:r>
              <a:rPr lang="ru-RU" altLang="ru-RU" sz="2600" b="1" dirty="0">
                <a:solidFill>
                  <a:srgbClr val="007A77"/>
                </a:solidFill>
                <a:latin typeface="Arial Narrow" panose="020B0606020202030204" pitchFamily="34" charset="0"/>
                <a:ea typeface="+mj-ea"/>
                <a:cs typeface="+mj-cs"/>
              </a:rPr>
              <a:t>возможность: </a:t>
            </a:r>
          </a:p>
          <a:p>
            <a:pPr algn="just"/>
            <a:r>
              <a:rPr lang="ru-RU" altLang="ru-RU" sz="2400" dirty="0">
                <a:solidFill>
                  <a:srgbClr val="007A77"/>
                </a:solidFill>
                <a:latin typeface="Arial Narrow" panose="020B0606020202030204" pitchFamily="34" charset="0"/>
                <a:ea typeface="+mj-ea"/>
                <a:cs typeface="+mj-cs"/>
              </a:rPr>
              <a:t>самостоятельного анализа ситуации или объекта; </a:t>
            </a:r>
          </a:p>
          <a:p>
            <a:pPr algn="just"/>
            <a:r>
              <a:rPr lang="ru-RU" altLang="ru-RU" sz="2400" dirty="0">
                <a:solidFill>
                  <a:srgbClr val="007A77"/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развития </a:t>
            </a:r>
            <a:r>
              <a:rPr lang="ru-RU" altLang="ru-RU" sz="2400" dirty="0" err="1">
                <a:solidFill>
                  <a:srgbClr val="007A77"/>
                </a:solidFill>
                <a:latin typeface="Arial Narrow" panose="020B0606020202030204" pitchFamily="34" charset="0"/>
                <a:ea typeface="+mj-ea"/>
                <a:cs typeface="+mj-cs"/>
              </a:rPr>
              <a:t>децентрации</a:t>
            </a:r>
            <a:r>
              <a:rPr lang="ru-RU" altLang="ru-RU" sz="2400" dirty="0">
                <a:solidFill>
                  <a:srgbClr val="007A77"/>
                </a:solidFill>
                <a:latin typeface="Arial Narrow" panose="020B0606020202030204" pitchFamily="34" charset="0"/>
                <a:ea typeface="+mj-ea"/>
                <a:cs typeface="+mj-cs"/>
              </a:rPr>
              <a:t> (умения менять точку отсчета); </a:t>
            </a:r>
          </a:p>
          <a:p>
            <a:pPr algn="just"/>
            <a:r>
              <a:rPr lang="ru-RU" altLang="ru-RU" sz="2400" dirty="0">
                <a:solidFill>
                  <a:srgbClr val="007A77"/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развития </a:t>
            </a:r>
            <a:r>
              <a:rPr lang="ru-RU" altLang="ru-RU" sz="2400" dirty="0" smtClean="0">
                <a:solidFill>
                  <a:srgbClr val="007A77"/>
                </a:solidFill>
                <a:latin typeface="Arial Narrow" panose="020B0606020202030204" pitchFamily="34" charset="0"/>
                <a:ea typeface="+mj-ea"/>
                <a:cs typeface="+mj-cs"/>
              </a:rPr>
              <a:t>замыслов - идей </a:t>
            </a:r>
            <a:r>
              <a:rPr lang="ru-RU" altLang="ru-RU" sz="2400" dirty="0">
                <a:solidFill>
                  <a:srgbClr val="007A77"/>
                </a:solidFill>
                <a:latin typeface="Arial Narrow" panose="020B0606020202030204" pitchFamily="34" charset="0"/>
                <a:ea typeface="+mj-ea"/>
                <a:cs typeface="+mj-cs"/>
              </a:rPr>
              <a:t>будущего продукта.</a:t>
            </a:r>
          </a:p>
          <a:p>
            <a:pPr algn="just"/>
            <a:endParaRPr lang="ru-RU" altLang="ru-RU" sz="2600" dirty="0">
              <a:solidFill>
                <a:srgbClr val="007A77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4818" name="Picture 2" descr="http://www.dou38.ru/ang9/images/stories/gruppy/gr_1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60" y="3645024"/>
            <a:ext cx="4406858" cy="3099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0717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3" name="Rectangle 23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НАЗОВИ </a:t>
            </a:r>
            <a:r>
              <a:rPr lang="ru-RU" sz="32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 ОДНИМ  </a:t>
            </a:r>
            <a:r>
              <a:rPr lang="ru-RU" sz="32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СЛОВОМ</a:t>
            </a:r>
          </a:p>
        </p:txBody>
      </p:sp>
      <p:pic>
        <p:nvPicPr>
          <p:cNvPr id="102413" name="Picture 13" descr="baby toy truc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416957"/>
            <a:ext cx="3060700" cy="2528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9" name="Picture 19" descr="ball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6010" y="1847215"/>
            <a:ext cx="1781200" cy="18116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6" name="Picture 16" descr="bea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58875"/>
            <a:ext cx="20986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2" name="Picture 22" descr="baby toy 2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4100640"/>
            <a:ext cx="1550077" cy="2131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5" name="Picture 25" descr="toy chick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45844"/>
            <a:ext cx="15351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90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</a:t>
            </a:r>
            <a:r>
              <a:rPr lang="ru-RU" sz="40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Связная </a:t>
            </a:r>
            <a:r>
              <a:rPr lang="ru-RU" sz="40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речь детей 5 – 6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Развиваем монолог, совершенствуем диалог: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Пересказ (небольшие сказки)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Рассказ по плану, образцу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Рассказ из личного опыта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Творческое рассказывание </a:t>
            </a:r>
          </a:p>
          <a:p>
            <a:pPr marL="0" indent="0">
              <a:buNone/>
            </a:pPr>
            <a:r>
              <a:rPr lang="ru-RU" sz="2800" i="1" dirty="0">
                <a:solidFill>
                  <a:srgbClr val="007A77"/>
                </a:solidFill>
                <a:latin typeface="Arial Narrow" panose="020B0606020202030204" pitchFamily="34" charset="0"/>
              </a:rPr>
              <a:t> </a:t>
            </a:r>
            <a:r>
              <a:rPr lang="ru-RU" sz="2800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             (на предложенную тему)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Формируется на основе </a:t>
            </a:r>
            <a:r>
              <a:rPr lang="ru-RU" sz="2800" b="1" dirty="0" err="1" smtClean="0">
                <a:solidFill>
                  <a:srgbClr val="007A77"/>
                </a:solidFill>
                <a:latin typeface="Arial Narrow" panose="020B0606020202030204" pitchFamily="34" charset="0"/>
              </a:rPr>
              <a:t>лексико</a:t>
            </a:r>
            <a:r>
              <a:rPr lang="ru-RU" sz="28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– грамматических категорий</a:t>
            </a:r>
          </a:p>
        </p:txBody>
      </p:sp>
    </p:spTree>
    <p:extLst>
      <p:ext uri="{BB962C8B-B14F-4D97-AF65-F5344CB8AC3E}">
        <p14:creationId xmlns:p14="http://schemas.microsoft.com/office/powerpoint/2010/main" val="31685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MCj0246199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628800"/>
            <a:ext cx="2431148" cy="26642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НАЗОВИ ОДНИМ СЛОВОМ</a:t>
            </a:r>
            <a:endParaRPr lang="ru-RU" dirty="0"/>
          </a:p>
        </p:txBody>
      </p:sp>
      <p:pic>
        <p:nvPicPr>
          <p:cNvPr id="1026" name="Picture 2" descr="http://fotohomka.ru/images/Oct/29/2806c25c3f8e33fa3bfd7a2ad7b4e449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1427"/>
            <a:ext cx="1946382" cy="19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intonic.ru/uploads/images/2016/04/04/img_5702bd001bf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2509050" cy="23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rosti.ru/patterns/00/09/35/202e75483e/pictur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3070" r="23739"/>
          <a:stretch/>
        </p:blipFill>
        <p:spPr bwMode="auto">
          <a:xfrm>
            <a:off x="6012160" y="4113075"/>
            <a:ext cx="1977933" cy="21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7" descr="MCj0246209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1700808"/>
            <a:ext cx="2664295" cy="34421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4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    НАЗОВИ  ОДНИМ  СЛОВОМ</a:t>
            </a:r>
            <a:endParaRPr lang="ru-RU" b="1" dirty="0">
              <a:ln w="9525">
                <a:solidFill>
                  <a:srgbClr val="A80054"/>
                </a:solidFill>
              </a:ln>
              <a:solidFill>
                <a:srgbClr val="D60093"/>
              </a:solidFill>
              <a:latin typeface="Rubius" pitchFamily="2" charset="0"/>
            </a:endParaRPr>
          </a:p>
        </p:txBody>
      </p:sp>
      <p:pic>
        <p:nvPicPr>
          <p:cNvPr id="30724" name="Picture 4" descr="MCj0413312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52566">
            <a:off x="872216" y="1913294"/>
            <a:ext cx="3501897" cy="16711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MCj0430129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3978225"/>
            <a:ext cx="2725737" cy="2151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3" name="Picture 13" descr="MCj02325820000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4181986"/>
            <a:ext cx="2630488" cy="197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6" name="Picture 16" descr="MCj041333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3024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7" descr="SNABSA-01474">
            <a:hlinkClick r:id="" action="ppaction://noaction">
              <a:snd r:embed="rId6" name="тыква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69359"/>
            <a:ext cx="2202295" cy="241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zabavnik.club/wp-content/uploads/luk_kartinka_dlya_detey_3_0917370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54" l="25231" r="72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5" r="27803"/>
          <a:stretch/>
        </p:blipFill>
        <p:spPr bwMode="auto">
          <a:xfrm rot="932821">
            <a:off x="6644060" y="3937356"/>
            <a:ext cx="1443093" cy="24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Picture 10" descr="MCEN00281_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4753" y="3933056"/>
            <a:ext cx="3153777" cy="2376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7" name="Picture 13" descr="MCj02252000000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27642">
            <a:off x="4979660" y="791359"/>
            <a:ext cx="2344738" cy="338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62975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b="1" dirty="0">
              <a:ln w="9525">
                <a:solidFill>
                  <a:srgbClr val="A80054"/>
                </a:solidFill>
              </a:ln>
              <a:solidFill>
                <a:srgbClr val="D60093"/>
              </a:solidFill>
              <a:latin typeface="Rubius" pitchFamily="2" charset="0"/>
            </a:endParaRPr>
          </a:p>
        </p:txBody>
      </p:sp>
      <p:pic>
        <p:nvPicPr>
          <p:cNvPr id="3074" name="Picture 2" descr="http://clipartmania.ru/uploads/gallery/main/432/chair-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22" y="3717032"/>
            <a:ext cx="2190030" cy="24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ore-cliparts.net/images/76Tr8p8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2795">
            <a:off x="879222" y="960721"/>
            <a:ext cx="3552393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4711" y="447427"/>
            <a:ext cx="5283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Четвертый лишний</a:t>
            </a:r>
          </a:p>
        </p:txBody>
      </p:sp>
    </p:spTree>
    <p:extLst>
      <p:ext uri="{BB962C8B-B14F-4D97-AF65-F5344CB8AC3E}">
        <p14:creationId xmlns:p14="http://schemas.microsoft.com/office/powerpoint/2010/main" val="22007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93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ru-RU" sz="3200" b="1" dirty="0">
              <a:ln w="10160">
                <a:solidFill>
                  <a:srgbClr val="FF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451991"/>
            <a:ext cx="5283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Четвертый лишний</a:t>
            </a:r>
          </a:p>
        </p:txBody>
      </p:sp>
      <p:pic>
        <p:nvPicPr>
          <p:cNvPr id="4098" name="Picture 2" descr="http://img0.liveinternet.ru/images/attach/c/8/105/16/105016748_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1"/>
            <a:ext cx="33872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-fotki.yandex.ru/get/9320/47407354.d14/0_1511da_c5d1d459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68" y="3382896"/>
            <a:ext cx="2824580" cy="284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lipartaz.com/wp-content/uploads/2017/02/puppy-cute-puppies-dog-cartoon-images-clip-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379144" cy="237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clipartbest.com/cliparts/9Tz/LB5/9TzLB56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1813867" cy="19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НАЙДИ </a:t>
            </a:r>
            <a:r>
              <a:rPr lang="ru-RU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 ОТЛИЧИЯ</a:t>
            </a:r>
            <a:endParaRPr lang="ru-RU" b="1" dirty="0">
              <a:ln w="9525">
                <a:solidFill>
                  <a:srgbClr val="A80054"/>
                </a:solidFill>
              </a:ln>
              <a:solidFill>
                <a:srgbClr val="D60093"/>
              </a:solidFill>
              <a:latin typeface="Rubius" pitchFamily="2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03648" y="2002444"/>
            <a:ext cx="7136174" cy="3389354"/>
            <a:chOff x="612" y="1253"/>
            <a:chExt cx="4763" cy="2223"/>
          </a:xfrm>
        </p:grpSpPr>
        <p:grpSp>
          <p:nvGrpSpPr>
            <p:cNvPr id="15364" name="Group 5"/>
            <p:cNvGrpSpPr>
              <a:grpSpLocks/>
            </p:cNvGrpSpPr>
            <p:nvPr/>
          </p:nvGrpSpPr>
          <p:grpSpPr bwMode="auto">
            <a:xfrm>
              <a:off x="612" y="1253"/>
              <a:ext cx="2223" cy="2223"/>
              <a:chOff x="612" y="1253"/>
              <a:chExt cx="2223" cy="2223"/>
            </a:xfrm>
          </p:grpSpPr>
          <p:pic>
            <p:nvPicPr>
              <p:cNvPr id="15378" name="Picture 6" descr="MCj0326380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1253"/>
                <a:ext cx="2223" cy="222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007A77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sp>
            <p:nvSpPr>
              <p:cNvPr id="15379" name="Freeform 7"/>
              <p:cNvSpPr>
                <a:spLocks/>
              </p:cNvSpPr>
              <p:nvPr/>
            </p:nvSpPr>
            <p:spPr bwMode="auto">
              <a:xfrm>
                <a:off x="1701" y="1480"/>
                <a:ext cx="150" cy="116"/>
              </a:xfrm>
              <a:custGeom>
                <a:avLst/>
                <a:gdLst>
                  <a:gd name="T0" fmla="*/ 71 w 150"/>
                  <a:gd name="T1" fmla="*/ 47 h 116"/>
                  <a:gd name="T2" fmla="*/ 85 w 150"/>
                  <a:gd name="T3" fmla="*/ 0 h 116"/>
                  <a:gd name="T4" fmla="*/ 78 w 150"/>
                  <a:gd name="T5" fmla="*/ 47 h 116"/>
                  <a:gd name="T6" fmla="*/ 58 w 150"/>
                  <a:gd name="T7" fmla="*/ 61 h 116"/>
                  <a:gd name="T8" fmla="*/ 78 w 150"/>
                  <a:gd name="T9" fmla="*/ 54 h 116"/>
                  <a:gd name="T10" fmla="*/ 98 w 150"/>
                  <a:gd name="T11" fmla="*/ 40 h 116"/>
                  <a:gd name="T12" fmla="*/ 132 w 150"/>
                  <a:gd name="T13" fmla="*/ 47 h 116"/>
                  <a:gd name="T14" fmla="*/ 105 w 150"/>
                  <a:gd name="T15" fmla="*/ 94 h 116"/>
                  <a:gd name="T16" fmla="*/ 71 w 150"/>
                  <a:gd name="T17" fmla="*/ 88 h 116"/>
                  <a:gd name="T18" fmla="*/ 65 w 150"/>
                  <a:gd name="T19" fmla="*/ 67 h 116"/>
                  <a:gd name="T20" fmla="*/ 58 w 150"/>
                  <a:gd name="T21" fmla="*/ 101 h 116"/>
                  <a:gd name="T22" fmla="*/ 37 w 150"/>
                  <a:gd name="T23" fmla="*/ 115 h 116"/>
                  <a:gd name="T24" fmla="*/ 10 w 150"/>
                  <a:gd name="T25" fmla="*/ 108 h 116"/>
                  <a:gd name="T26" fmla="*/ 58 w 150"/>
                  <a:gd name="T27" fmla="*/ 81 h 116"/>
                  <a:gd name="T28" fmla="*/ 17 w 150"/>
                  <a:gd name="T29" fmla="*/ 61 h 116"/>
                  <a:gd name="T30" fmla="*/ 37 w 150"/>
                  <a:gd name="T31" fmla="*/ 47 h 116"/>
                  <a:gd name="T32" fmla="*/ 65 w 150"/>
                  <a:gd name="T33" fmla="*/ 40 h 116"/>
                  <a:gd name="T34" fmla="*/ 71 w 150"/>
                  <a:gd name="T35" fmla="*/ 81 h 116"/>
                  <a:gd name="T36" fmla="*/ 92 w 150"/>
                  <a:gd name="T37" fmla="*/ 88 h 116"/>
                  <a:gd name="T38" fmla="*/ 98 w 150"/>
                  <a:gd name="T39" fmla="*/ 67 h 116"/>
                  <a:gd name="T40" fmla="*/ 71 w 150"/>
                  <a:gd name="T41" fmla="*/ 47 h 1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116"/>
                  <a:gd name="T65" fmla="*/ 150 w 150"/>
                  <a:gd name="T66" fmla="*/ 116 h 1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116">
                    <a:moveTo>
                      <a:pt x="71" y="47"/>
                    </a:moveTo>
                    <a:cubicBezTo>
                      <a:pt x="54" y="21"/>
                      <a:pt x="54" y="9"/>
                      <a:pt x="85" y="0"/>
                    </a:cubicBezTo>
                    <a:cubicBezTo>
                      <a:pt x="120" y="11"/>
                      <a:pt x="99" y="26"/>
                      <a:pt x="78" y="47"/>
                    </a:cubicBezTo>
                    <a:cubicBezTo>
                      <a:pt x="72" y="53"/>
                      <a:pt x="58" y="53"/>
                      <a:pt x="58" y="61"/>
                    </a:cubicBezTo>
                    <a:cubicBezTo>
                      <a:pt x="58" y="68"/>
                      <a:pt x="72" y="57"/>
                      <a:pt x="78" y="54"/>
                    </a:cubicBezTo>
                    <a:cubicBezTo>
                      <a:pt x="85" y="50"/>
                      <a:pt x="91" y="45"/>
                      <a:pt x="98" y="40"/>
                    </a:cubicBezTo>
                    <a:cubicBezTo>
                      <a:pt x="109" y="42"/>
                      <a:pt x="125" y="37"/>
                      <a:pt x="132" y="47"/>
                    </a:cubicBezTo>
                    <a:cubicBezTo>
                      <a:pt x="150" y="73"/>
                      <a:pt x="118" y="86"/>
                      <a:pt x="105" y="94"/>
                    </a:cubicBezTo>
                    <a:cubicBezTo>
                      <a:pt x="94" y="92"/>
                      <a:pt x="81" y="94"/>
                      <a:pt x="71" y="88"/>
                    </a:cubicBezTo>
                    <a:cubicBezTo>
                      <a:pt x="65" y="84"/>
                      <a:pt x="70" y="62"/>
                      <a:pt x="65" y="67"/>
                    </a:cubicBezTo>
                    <a:cubicBezTo>
                      <a:pt x="57" y="75"/>
                      <a:pt x="64" y="91"/>
                      <a:pt x="58" y="101"/>
                    </a:cubicBezTo>
                    <a:cubicBezTo>
                      <a:pt x="54" y="108"/>
                      <a:pt x="44" y="110"/>
                      <a:pt x="37" y="115"/>
                    </a:cubicBezTo>
                    <a:cubicBezTo>
                      <a:pt x="28" y="113"/>
                      <a:pt x="14" y="116"/>
                      <a:pt x="10" y="108"/>
                    </a:cubicBezTo>
                    <a:cubicBezTo>
                      <a:pt x="0" y="88"/>
                      <a:pt x="37" y="85"/>
                      <a:pt x="58" y="81"/>
                    </a:cubicBezTo>
                    <a:cubicBezTo>
                      <a:pt x="54" y="80"/>
                      <a:pt x="17" y="69"/>
                      <a:pt x="17" y="61"/>
                    </a:cubicBezTo>
                    <a:cubicBezTo>
                      <a:pt x="17" y="53"/>
                      <a:pt x="37" y="47"/>
                      <a:pt x="37" y="47"/>
                    </a:cubicBezTo>
                    <a:cubicBezTo>
                      <a:pt x="24" y="4"/>
                      <a:pt x="47" y="15"/>
                      <a:pt x="65" y="40"/>
                    </a:cubicBezTo>
                    <a:cubicBezTo>
                      <a:pt x="67" y="54"/>
                      <a:pt x="64" y="69"/>
                      <a:pt x="71" y="81"/>
                    </a:cubicBezTo>
                    <a:cubicBezTo>
                      <a:pt x="75" y="87"/>
                      <a:pt x="85" y="91"/>
                      <a:pt x="92" y="88"/>
                    </a:cubicBezTo>
                    <a:cubicBezTo>
                      <a:pt x="98" y="85"/>
                      <a:pt x="96" y="74"/>
                      <a:pt x="98" y="67"/>
                    </a:cubicBezTo>
                    <a:cubicBezTo>
                      <a:pt x="66" y="60"/>
                      <a:pt x="71" y="70"/>
                      <a:pt x="71" y="47"/>
                    </a:cubicBezTo>
                    <a:close/>
                  </a:path>
                </a:pathLst>
              </a:custGeom>
              <a:noFill/>
              <a:ln w="9525">
                <a:solidFill>
                  <a:srgbClr val="007A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0" name="AutoShape 8"/>
              <p:cNvSpPr>
                <a:spLocks noChangeArrowheads="1"/>
              </p:cNvSpPr>
              <p:nvPr/>
            </p:nvSpPr>
            <p:spPr bwMode="auto">
              <a:xfrm>
                <a:off x="1066" y="1434"/>
                <a:ext cx="136" cy="227"/>
              </a:xfrm>
              <a:prstGeom prst="star4">
                <a:avLst>
                  <a:gd name="adj" fmla="val 12500"/>
                </a:avLst>
              </a:prstGeom>
              <a:solidFill>
                <a:srgbClr val="3366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1" name="AutoShape 9"/>
              <p:cNvSpPr>
                <a:spLocks noChangeArrowheads="1"/>
              </p:cNvSpPr>
              <p:nvPr/>
            </p:nvSpPr>
            <p:spPr bwMode="auto">
              <a:xfrm>
                <a:off x="930" y="1797"/>
                <a:ext cx="136" cy="182"/>
              </a:xfrm>
              <a:prstGeom prst="star4">
                <a:avLst>
                  <a:gd name="adj" fmla="val 12500"/>
                </a:avLst>
              </a:prstGeom>
              <a:solidFill>
                <a:srgbClr val="3366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5365" name="Group 10"/>
            <p:cNvGrpSpPr>
              <a:grpSpLocks/>
            </p:cNvGrpSpPr>
            <p:nvPr/>
          </p:nvGrpSpPr>
          <p:grpSpPr bwMode="auto">
            <a:xfrm>
              <a:off x="3152" y="1253"/>
              <a:ext cx="2223" cy="2223"/>
              <a:chOff x="3152" y="1253"/>
              <a:chExt cx="2223" cy="2223"/>
            </a:xfrm>
          </p:grpSpPr>
          <p:pic>
            <p:nvPicPr>
              <p:cNvPr id="15366" name="Picture 11" descr="MCj0326380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" y="1253"/>
                <a:ext cx="2223" cy="222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007A77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grpSp>
            <p:nvGrpSpPr>
              <p:cNvPr id="15367" name="Group 12"/>
              <p:cNvGrpSpPr>
                <a:grpSpLocks/>
              </p:cNvGrpSpPr>
              <p:nvPr/>
            </p:nvGrpSpPr>
            <p:grpSpPr bwMode="auto">
              <a:xfrm>
                <a:off x="4604" y="1525"/>
                <a:ext cx="363" cy="1633"/>
                <a:chOff x="4604" y="1525"/>
                <a:chExt cx="363" cy="1633"/>
              </a:xfrm>
            </p:grpSpPr>
            <p:sp>
              <p:nvSpPr>
                <p:cNvPr id="1537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4604" y="1797"/>
                  <a:ext cx="226" cy="1361"/>
                </a:xfrm>
                <a:prstGeom prst="line">
                  <a:avLst/>
                </a:prstGeom>
                <a:noFill/>
                <a:ln w="19050">
                  <a:solidFill>
                    <a:srgbClr val="007A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72" name="Line 14"/>
                <p:cNvSpPr>
                  <a:spLocks noChangeShapeType="1"/>
                </p:cNvSpPr>
                <p:nvPr/>
              </p:nvSpPr>
              <p:spPr bwMode="auto">
                <a:xfrm>
                  <a:off x="4785" y="1525"/>
                  <a:ext cx="45" cy="454"/>
                </a:xfrm>
                <a:prstGeom prst="line">
                  <a:avLst/>
                </a:prstGeom>
                <a:noFill/>
                <a:ln w="9525">
                  <a:solidFill>
                    <a:srgbClr val="007A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73" name="Line 15"/>
                <p:cNvSpPr>
                  <a:spLocks noChangeShapeType="1"/>
                </p:cNvSpPr>
                <p:nvPr/>
              </p:nvSpPr>
              <p:spPr bwMode="auto">
                <a:xfrm>
                  <a:off x="4830" y="152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rgbClr val="007A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7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785" y="1525"/>
                  <a:ext cx="136" cy="454"/>
                </a:xfrm>
                <a:prstGeom prst="line">
                  <a:avLst/>
                </a:prstGeom>
                <a:noFill/>
                <a:ln w="9525">
                  <a:solidFill>
                    <a:srgbClr val="007A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7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785" y="1525"/>
                  <a:ext cx="91" cy="454"/>
                </a:xfrm>
                <a:prstGeom prst="line">
                  <a:avLst/>
                </a:prstGeom>
                <a:noFill/>
                <a:ln w="9525">
                  <a:solidFill>
                    <a:srgbClr val="007A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7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740" y="1570"/>
                  <a:ext cx="181" cy="454"/>
                </a:xfrm>
                <a:prstGeom prst="line">
                  <a:avLst/>
                </a:prstGeom>
                <a:noFill/>
                <a:ln w="9525">
                  <a:solidFill>
                    <a:srgbClr val="007A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7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740" y="1570"/>
                  <a:ext cx="227" cy="409"/>
                </a:xfrm>
                <a:prstGeom prst="line">
                  <a:avLst/>
                </a:prstGeom>
                <a:noFill/>
                <a:ln w="9525">
                  <a:solidFill>
                    <a:srgbClr val="007A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68" name="Oval 20"/>
              <p:cNvSpPr>
                <a:spLocks noChangeArrowheads="1"/>
              </p:cNvSpPr>
              <p:nvPr/>
            </p:nvSpPr>
            <p:spPr bwMode="auto">
              <a:xfrm>
                <a:off x="4241" y="2795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007A77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69" name="Oval 21"/>
              <p:cNvSpPr>
                <a:spLocks noChangeArrowheads="1"/>
              </p:cNvSpPr>
              <p:nvPr/>
            </p:nvSpPr>
            <p:spPr bwMode="auto">
              <a:xfrm>
                <a:off x="4241" y="2614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007A77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0" name="Oval 22"/>
              <p:cNvSpPr>
                <a:spLocks noChangeArrowheads="1"/>
              </p:cNvSpPr>
              <p:nvPr/>
            </p:nvSpPr>
            <p:spPr bwMode="auto">
              <a:xfrm>
                <a:off x="4241" y="297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007A77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46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1" name="Rectangle 11"/>
          <p:cNvSpPr>
            <a:spLocks noGrp="1" noChangeArrowheads="1"/>
          </p:cNvSpPr>
          <p:nvPr>
            <p:ph type="title"/>
          </p:nvPr>
        </p:nvSpPr>
        <p:spPr>
          <a:xfrm>
            <a:off x="466234" y="132461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  <a:ea typeface="+mn-ea"/>
                <a:cs typeface="+mn-cs"/>
              </a:rPr>
              <a:t>НАЗОВИ </a:t>
            </a:r>
            <a:r>
              <a:rPr lang="ru-RU" sz="28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  <a:ea typeface="+mn-ea"/>
                <a:cs typeface="+mn-cs"/>
              </a:rPr>
              <a:t> ПЕРВЫЙ  ЗВУК  В  СЛОВАХ</a:t>
            </a:r>
            <a:endParaRPr lang="ru-RU" sz="2800" b="1" dirty="0">
              <a:ln w="9525">
                <a:solidFill>
                  <a:srgbClr val="A80054"/>
                </a:solidFill>
              </a:ln>
              <a:solidFill>
                <a:srgbClr val="D60093"/>
              </a:solidFill>
              <a:latin typeface="Rubius" pitchFamily="2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711" y="3068960"/>
            <a:ext cx="6886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НАЗОВИ  ПОСЛЕДНИЙ  ЗВУК  В  СЛОВАХ</a:t>
            </a:r>
            <a:endParaRPr lang="ru-RU" sz="2800" b="1" dirty="0">
              <a:ln w="9525">
                <a:solidFill>
                  <a:srgbClr val="A80054"/>
                </a:solidFill>
              </a:ln>
              <a:solidFill>
                <a:srgbClr val="D60093"/>
              </a:solidFill>
              <a:latin typeface="Rubius" pitchFamily="2" charset="0"/>
            </a:endParaRPr>
          </a:p>
        </p:txBody>
      </p:sp>
      <p:pic>
        <p:nvPicPr>
          <p:cNvPr id="12" name="Picture 6" descr="000803_1055_8542_vuv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22" y="1275461"/>
            <a:ext cx="1093895" cy="182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MCj028749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67" y="3902484"/>
            <a:ext cx="728762" cy="13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38" y="3952456"/>
            <a:ext cx="2160240" cy="2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D:\Каталог картинок\Л\BIT03~99 п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21" y="1492838"/>
            <a:ext cx="1307410" cy="130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D:\Каталог картинок\А\ORANGET П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24" y="1596334"/>
            <a:ext cx="1063101" cy="106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MCj0413340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71" y="896897"/>
            <a:ext cx="156845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D:\Каталог картинок\С\ARMCHR1 G !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25" y="928370"/>
            <a:ext cx="1730128" cy="20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Каталог картинок\П\ANBD0050 п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8410">
            <a:off x="3281077" y="3599824"/>
            <a:ext cx="1558768" cy="155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D:\Каталог картинок\Р\CLTH006 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74">
            <a:off x="4755695" y="5137710"/>
            <a:ext cx="1580480" cy="158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D:\Каталог картинок\Д\HOUSE053 п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87074"/>
            <a:ext cx="2323634" cy="232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ds04.infourok.ru/uploads/ex/03aa/00019dd1-0574dc21/hello_html_m72464c3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84" y="4997900"/>
            <a:ext cx="1161154" cy="11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theveryeminent.narod.ru/photo17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418" y="2276872"/>
            <a:ext cx="2864718" cy="27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2259" y="4718587"/>
            <a:ext cx="1194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Табу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2936567"/>
            <a:ext cx="28382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Сначала </a:t>
            </a:r>
            <a:r>
              <a:rPr lang="ru-RU" sz="28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жалею</a:t>
            </a:r>
            <a:r>
              <a:rPr lang="ru-RU" sz="28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, </a:t>
            </a:r>
          </a:p>
          <a:p>
            <a:r>
              <a:rPr lang="ru-RU" sz="28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потом </a:t>
            </a:r>
            <a:r>
              <a:rPr lang="ru-RU" sz="28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ругаю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9333" y="1160127"/>
            <a:ext cx="3647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Принятие  ребёнка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5027789"/>
            <a:ext cx="35397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  </a:t>
            </a:r>
            <a:r>
              <a:rPr lang="ru-RU" sz="28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Давать больше</a:t>
            </a:r>
          </a:p>
          <a:p>
            <a:r>
              <a:rPr lang="ru-RU" sz="28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 самостоятельности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2085439"/>
            <a:ext cx="25394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 Игровая</a:t>
            </a:r>
          </a:p>
          <a:p>
            <a:r>
              <a:rPr lang="ru-RU" sz="28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 деятельность</a:t>
            </a:r>
            <a:endParaRPr lang="ru-RU" sz="2800" dirty="0"/>
          </a:p>
        </p:txBody>
      </p:sp>
      <p:sp>
        <p:nvSpPr>
          <p:cNvPr id="3" name="AutoShape 12" descr="https://i056.radikal.ru/1211/12/2b79e3bda1e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5" descr="https://s017.radikal.ru/i432/1211/84/2f915b752e3a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s017.radikal.ru/i432/1211/84/2f915b752e3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2104"/>
            <a:ext cx="1561626" cy="13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parnasse.ru/upload/comments/086450fff36c9942e8cf8b62f0249ab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26" y="1935635"/>
            <a:ext cx="5914891" cy="195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5358">
            <a:off x="7416555" y="1687620"/>
            <a:ext cx="884716" cy="708699"/>
          </a:xfrm>
          <a:prstGeom prst="rect">
            <a:avLst/>
          </a:prstGeom>
        </p:spPr>
      </p:pic>
      <p:pic>
        <p:nvPicPr>
          <p:cNvPr id="5" name="Picture 20" descr="https://s60.radikal.ru/i170/1211/ac/99ba3639d4b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04" y="4013355"/>
            <a:ext cx="2236334" cy="20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57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905"/>
                <a:solidFill>
                  <a:srgbClr val="A80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Интернет - ресурсы</a:t>
            </a:r>
            <a:endParaRPr lang="ru-RU" sz="3600" dirty="0">
              <a:ln w="1905"/>
              <a:solidFill>
                <a:srgbClr val="A800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4005064"/>
            <a:ext cx="7776864" cy="75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00" b="1" dirty="0" smtClean="0"/>
              <a:t>На момент создания шаблона все ссылки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100" b="1" dirty="0" smtClean="0"/>
              <a:t>на использованные ресурсы являются активными.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215785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100" b="1" dirty="0" smtClean="0"/>
              <a:t>Красный и оранжевый цветок:   </a:t>
            </a:r>
            <a:endParaRPr lang="ru-RU" sz="1100" b="1" dirty="0"/>
          </a:p>
          <a:p>
            <a:pPr>
              <a:buClr>
                <a:schemeClr val="accent6">
                  <a:lumMod val="50000"/>
                </a:schemeClr>
              </a:buClr>
              <a:buSzPct val="70000"/>
            </a:pPr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img-fotki.yandex.ru/get/5628/139440740.57/0_965f4_18ca8f41_orig</a:t>
            </a:r>
            <a:r>
              <a:rPr lang="ru-RU" sz="1100" dirty="0" smtClean="0"/>
              <a:t> 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100" b="1" dirty="0" smtClean="0"/>
              <a:t>Зеленый и оранжевый цветок:   </a:t>
            </a:r>
          </a:p>
          <a:p>
            <a:pPr>
              <a:buClr>
                <a:schemeClr val="accent6">
                  <a:lumMod val="50000"/>
                </a:schemeClr>
              </a:buClr>
              <a:buSzPct val="70000"/>
            </a:pPr>
            <a:r>
              <a:rPr lang="en-US" sz="1100" dirty="0">
                <a:hlinkClick r:id="rId4"/>
              </a:rPr>
              <a:t>https://</a:t>
            </a:r>
            <a:r>
              <a:rPr lang="en-US" sz="1100" dirty="0" smtClean="0">
                <a:hlinkClick r:id="rId4"/>
              </a:rPr>
              <a:t>img-fotki.yandex.ru/get/4128/139440740.57/0_965f3_6c336c25_orig</a:t>
            </a:r>
            <a:r>
              <a:rPr lang="ru-RU" sz="1100" dirty="0" smtClean="0"/>
              <a:t> 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100" b="1" dirty="0" smtClean="0"/>
              <a:t>Декор из золотых сердечек:  </a:t>
            </a:r>
            <a:r>
              <a:rPr lang="ru-RU" sz="1100" dirty="0" smtClean="0"/>
              <a:t> </a:t>
            </a:r>
          </a:p>
          <a:p>
            <a:pPr>
              <a:buClr>
                <a:schemeClr val="accent6">
                  <a:lumMod val="50000"/>
                </a:schemeClr>
              </a:buClr>
              <a:buSzPct val="70000"/>
            </a:pPr>
            <a:r>
              <a:rPr lang="en-US" sz="1100" dirty="0">
                <a:hlinkClick r:id="rId5"/>
              </a:rPr>
              <a:t>https://</a:t>
            </a:r>
            <a:r>
              <a:rPr lang="en-US" sz="1100" dirty="0" smtClean="0">
                <a:hlinkClick r:id="rId5"/>
              </a:rPr>
              <a:t>img-fotki.yandex.ru/get/5705/siretsanu-tatyana.e/0_8161d_935e86fe_orig</a:t>
            </a:r>
            <a:endParaRPr lang="ru-RU" sz="1100" dirty="0" smtClean="0"/>
          </a:p>
          <a:p>
            <a:pPr marL="342900" indent="-34290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100" b="1" dirty="0" smtClean="0"/>
              <a:t>Бабочка:</a:t>
            </a:r>
          </a:p>
          <a:p>
            <a:pPr>
              <a:buClr>
                <a:schemeClr val="accent6">
                  <a:lumMod val="50000"/>
                </a:schemeClr>
              </a:buClr>
              <a:buSzPct val="70000"/>
            </a:pPr>
            <a:r>
              <a:rPr lang="en-US" sz="1100" dirty="0">
                <a:hlinkClick r:id="rId6"/>
              </a:rPr>
              <a:t>http://</a:t>
            </a:r>
            <a:r>
              <a:rPr lang="en-US" sz="1100" dirty="0" smtClean="0">
                <a:hlinkClick r:id="rId6"/>
              </a:rPr>
              <a:t>s2.pic4you.ru/allimage/y2013/09-14/12216/3813751.png</a:t>
            </a:r>
            <a:r>
              <a:rPr lang="ru-RU" sz="1100" dirty="0" smtClean="0"/>
              <a:t> </a:t>
            </a:r>
            <a:endParaRPr lang="ru-RU" sz="1100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100" b="1" dirty="0" smtClean="0"/>
              <a:t>Рамка декоративная (перекрашена в белый цвет):   </a:t>
            </a:r>
          </a:p>
          <a:p>
            <a:pPr>
              <a:buClr>
                <a:schemeClr val="accent6">
                  <a:lumMod val="50000"/>
                </a:schemeClr>
              </a:buClr>
              <a:buSzPct val="70000"/>
            </a:pPr>
            <a:r>
              <a:rPr lang="en-US" sz="1100" dirty="0">
                <a:hlinkClick r:id="rId7"/>
              </a:rPr>
              <a:t>http://</a:t>
            </a:r>
            <a:r>
              <a:rPr lang="en-US" sz="1100" dirty="0" smtClean="0">
                <a:hlinkClick r:id="rId7"/>
              </a:rPr>
              <a:t>s002.radikal.ru/i200/1002/28/179edcb97c15.png</a:t>
            </a:r>
            <a:r>
              <a:rPr lang="ru-RU" sz="1100" dirty="0" smtClean="0"/>
              <a:t> 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100" b="1" dirty="0" smtClean="0"/>
              <a:t>Рамочка </a:t>
            </a:r>
            <a:r>
              <a:rPr lang="ru-RU" sz="1100" b="1" dirty="0"/>
              <a:t>белая (в просмотре на белом фоне не </a:t>
            </a:r>
            <a:r>
              <a:rPr lang="ru-RU" sz="1100" b="1" dirty="0" smtClean="0"/>
              <a:t>видна):</a:t>
            </a:r>
          </a:p>
          <a:p>
            <a:pPr>
              <a:buClr>
                <a:schemeClr val="accent6">
                  <a:lumMod val="50000"/>
                </a:schemeClr>
              </a:buClr>
              <a:buSzPct val="70000"/>
            </a:pPr>
            <a:r>
              <a:rPr lang="en-US" sz="1100" dirty="0">
                <a:hlinkClick r:id="rId8"/>
              </a:rPr>
              <a:t>http://</a:t>
            </a:r>
            <a:r>
              <a:rPr lang="en-US" sz="1100" dirty="0" smtClean="0">
                <a:hlinkClick r:id="rId8"/>
              </a:rPr>
              <a:t>img-fotki.yandex.ru/get/9259/66124276.1c6/0_a0490_7bd40df4_orig</a:t>
            </a:r>
            <a:endParaRPr lang="ru-RU" sz="1100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100" b="1" dirty="0" smtClean="0"/>
              <a:t>Белый декор (в просмотре на белом фоне не виден):</a:t>
            </a:r>
          </a:p>
          <a:p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img-fotki.yandex.ru/get/9324/16969765.22c/0_8f6e4_bac858ae_orig.png</a:t>
            </a:r>
            <a:endParaRPr lang="ru-RU" sz="1100" dirty="0" smtClean="0"/>
          </a:p>
          <a:p>
            <a:endParaRPr lang="ru-RU" sz="1100" dirty="0"/>
          </a:p>
          <a:p>
            <a:r>
              <a:rPr lang="ru-RU" sz="1100" b="1" dirty="0" smtClean="0"/>
              <a:t>Фон создан в программе </a:t>
            </a:r>
            <a:r>
              <a:rPr lang="en-US" sz="1100" b="1" dirty="0"/>
              <a:t>Adobe </a:t>
            </a:r>
            <a:r>
              <a:rPr lang="en-US" sz="1100" b="1" dirty="0" smtClean="0"/>
              <a:t>Photoshop</a:t>
            </a:r>
            <a:r>
              <a:rPr lang="ru-RU" sz="1100" b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631095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defRPr/>
            </a:pPr>
            <a:r>
              <a:rPr lang="ru-RU" sz="1200" dirty="0"/>
              <a:t>Вы можете использовать данное оформление </a:t>
            </a:r>
          </a:p>
          <a:p>
            <a:pPr marL="342900" lvl="0" indent="-342900" algn="ctr">
              <a:defRPr/>
            </a:pPr>
            <a:r>
              <a:rPr lang="ru-RU" sz="1200" dirty="0"/>
              <a:t>для создания своих презентаций, </a:t>
            </a:r>
          </a:p>
          <a:p>
            <a:pPr marL="342900" lvl="0" indent="-342900" algn="ctr">
              <a:defRPr/>
            </a:pPr>
            <a:r>
              <a:rPr lang="ru-RU" sz="1200" dirty="0"/>
              <a:t>но в своей презентации вы должны указать </a:t>
            </a:r>
          </a:p>
          <a:p>
            <a:pPr marL="342900" lvl="0" indent="-342900" algn="ctr">
              <a:defRPr/>
            </a:pPr>
            <a:r>
              <a:rPr lang="ru-RU" sz="1200" dirty="0"/>
              <a:t>автора шаблона: </a:t>
            </a:r>
          </a:p>
          <a:p>
            <a:pPr marL="342900" lvl="0" indent="-342900">
              <a:defRPr/>
            </a:pPr>
            <a:endParaRPr lang="ru-RU" sz="1200" dirty="0"/>
          </a:p>
          <a:p>
            <a:pPr marL="342900" lvl="0" indent="-342900" algn="ctr">
              <a:defRPr/>
            </a:pPr>
            <a:r>
              <a:rPr lang="ru-RU" sz="1200" b="1" i="1" dirty="0" err="1"/>
              <a:t>Ранько</a:t>
            </a:r>
            <a:r>
              <a:rPr lang="ru-RU" sz="1200" b="1" i="1" dirty="0"/>
              <a:t> Елена Алексеевна </a:t>
            </a:r>
          </a:p>
          <a:p>
            <a:pPr marL="342900" lvl="0" indent="-342900" algn="ctr">
              <a:defRPr/>
            </a:pPr>
            <a:r>
              <a:rPr lang="ru-RU" sz="1200" b="1" i="1" dirty="0"/>
              <a:t>учитель начальных классов  </a:t>
            </a:r>
          </a:p>
          <a:p>
            <a:pPr marL="342900" lvl="0" indent="-342900" algn="ctr">
              <a:defRPr/>
            </a:pPr>
            <a:r>
              <a:rPr lang="ru-RU" sz="1200" b="1" i="1" dirty="0"/>
              <a:t>МАОУ лицей №21 </a:t>
            </a:r>
          </a:p>
          <a:p>
            <a:pPr marL="342900" indent="-342900" algn="ctr">
              <a:defRPr/>
            </a:pPr>
            <a:r>
              <a:rPr lang="ru-RU" sz="1200" b="1" i="1" dirty="0"/>
              <a:t>г. </a:t>
            </a:r>
            <a:r>
              <a:rPr lang="ru-RU" sz="1200" b="1" i="1" dirty="0" err="1" smtClean="0"/>
              <a:t>Иваново</a:t>
            </a:r>
            <a:r>
              <a:rPr lang="ru-RU" sz="1200" i="1" dirty="0" err="1"/>
              <a:t>Сайт</a:t>
            </a:r>
            <a:r>
              <a:rPr lang="ru-RU" sz="1200" i="1" dirty="0"/>
              <a:t>: </a:t>
            </a:r>
            <a:r>
              <a:rPr lang="en-US" sz="1200" i="1" dirty="0">
                <a:hlinkClick r:id="rId10"/>
              </a:rPr>
              <a:t>http://elenaranko.ucoz.ru/</a:t>
            </a:r>
            <a:r>
              <a:rPr lang="ru-RU" sz="1200" i="1" dirty="0"/>
              <a:t> </a:t>
            </a:r>
          </a:p>
          <a:p>
            <a:pPr marL="342900" lvl="0" indent="-342900" algn="ctr">
              <a:defRPr/>
            </a:pPr>
            <a:endParaRPr lang="ru-RU" sz="1200" b="1" i="1" dirty="0"/>
          </a:p>
          <a:p>
            <a:pPr marL="342900" lvl="0" indent="-342900" algn="ctr">
              <a:defRPr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1093556" y="836712"/>
            <a:ext cx="7416824" cy="396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971600" y="5445224"/>
            <a:ext cx="7538780" cy="76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1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204864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  <a:ea typeface="+mj-ea"/>
                <a:cs typeface="+mj-cs"/>
              </a:rPr>
              <a:t>Особенности речевого развития ребенка шестого года жизни</a:t>
            </a:r>
          </a:p>
        </p:txBody>
      </p:sp>
    </p:spTree>
    <p:extLst>
      <p:ext uri="{BB962C8B-B14F-4D97-AF65-F5344CB8AC3E}">
        <p14:creationId xmlns:p14="http://schemas.microsoft.com/office/powerpoint/2010/main" val="37653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206084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000" b="1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словарный </a:t>
            </a:r>
            <a:r>
              <a:rPr lang="ru-RU" sz="3000" b="1" i="1" dirty="0">
                <a:solidFill>
                  <a:srgbClr val="007A77"/>
                </a:solidFill>
                <a:latin typeface="Arial Narrow" panose="020B0606020202030204" pitchFamily="34" charset="0"/>
              </a:rPr>
              <a:t>запас,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000" b="1" i="1" dirty="0">
                <a:solidFill>
                  <a:srgbClr val="007A77"/>
                </a:solidFill>
                <a:latin typeface="Arial Narrow" panose="020B0606020202030204" pitchFamily="34" charset="0"/>
              </a:rPr>
              <a:t> грамматический строй,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000" b="1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речевой </a:t>
            </a:r>
            <a:r>
              <a:rPr lang="ru-RU" sz="3000" b="1" i="1" dirty="0">
                <a:solidFill>
                  <a:srgbClr val="007A77"/>
                </a:solidFill>
                <a:latin typeface="Arial Narrow" panose="020B0606020202030204" pitchFamily="34" charset="0"/>
              </a:rPr>
              <a:t>слух и навык звукового анализа,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000" b="1" i="1" smtClean="0">
                <a:solidFill>
                  <a:srgbClr val="007A77"/>
                </a:solidFill>
                <a:latin typeface="Arial Narrow" panose="020B0606020202030204" pitchFamily="34" charset="0"/>
              </a:rPr>
              <a:t> связная </a:t>
            </a:r>
            <a:r>
              <a:rPr lang="ru-RU" sz="3000" b="1" i="1" dirty="0">
                <a:solidFill>
                  <a:srgbClr val="007A77"/>
                </a:solidFill>
                <a:latin typeface="Arial Narrow" panose="020B0606020202030204" pitchFamily="34" charset="0"/>
              </a:rPr>
              <a:t>речь,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000" b="1" i="1" dirty="0">
                <a:solidFill>
                  <a:srgbClr val="007A77"/>
                </a:solidFill>
                <a:latin typeface="Arial Narrow" panose="020B0606020202030204" pitchFamily="34" charset="0"/>
              </a:rPr>
              <a:t> интонационная </a:t>
            </a:r>
            <a:r>
              <a:rPr lang="ru-RU" sz="3000" b="1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выразительность  </a:t>
            </a:r>
            <a:endParaRPr lang="ru-RU" sz="3000" b="1" i="1" dirty="0">
              <a:solidFill>
                <a:srgbClr val="007A77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8229600" cy="125272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На шестом году жизни совершенствуются все стороны речи: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2759">
            <a:off x="6583754" y="3931678"/>
            <a:ext cx="1316959" cy="29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340768"/>
            <a:ext cx="7696365" cy="4785395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Clr>
                <a:srgbClr val="31B6FD"/>
              </a:buClr>
              <a:buNone/>
            </a:pPr>
            <a:r>
              <a:rPr lang="ru-RU" sz="35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Должен </a:t>
            </a:r>
            <a:r>
              <a:rPr lang="ru-RU" sz="3500" b="1" dirty="0">
                <a:solidFill>
                  <a:srgbClr val="007A77"/>
                </a:solidFill>
                <a:latin typeface="Arial Narrow" panose="020B0606020202030204" pitchFamily="34" charset="0"/>
              </a:rPr>
              <a:t>составлять не менее </a:t>
            </a:r>
            <a:r>
              <a:rPr lang="ru-RU" sz="35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3000 </a:t>
            </a:r>
            <a:r>
              <a:rPr lang="ru-RU" sz="3500" b="1" dirty="0">
                <a:solidFill>
                  <a:srgbClr val="007A77"/>
                </a:solidFill>
                <a:latin typeface="Arial Narrow" panose="020B0606020202030204" pitchFamily="34" charset="0"/>
              </a:rPr>
              <a:t>слов, причем </a:t>
            </a:r>
            <a:r>
              <a:rPr lang="ru-RU" sz="35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в нём </a:t>
            </a:r>
            <a:r>
              <a:rPr lang="ru-RU" sz="3500" b="1" dirty="0">
                <a:solidFill>
                  <a:srgbClr val="007A77"/>
                </a:solidFill>
                <a:latin typeface="Arial Narrow" panose="020B0606020202030204" pitchFamily="34" charset="0"/>
              </a:rPr>
              <a:t>должны быть представлены все основные части </a:t>
            </a:r>
            <a:r>
              <a:rPr lang="ru-RU" sz="35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речи:</a:t>
            </a:r>
          </a:p>
          <a:p>
            <a:pPr lvl="0"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Существительные</a:t>
            </a:r>
          </a:p>
          <a:p>
            <a:pPr lvl="0"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Прилагательные</a:t>
            </a:r>
            <a:endParaRPr lang="ru-RU" sz="3500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lvl="0"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Глаголы</a:t>
            </a:r>
            <a:endParaRPr lang="ru-RU" sz="3500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lvl="0"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Числительные</a:t>
            </a:r>
            <a:endParaRPr lang="ru-RU" sz="3500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lvl="0"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Местоимения</a:t>
            </a:r>
            <a:endParaRPr lang="ru-RU" sz="3500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lvl="0"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Наречия</a:t>
            </a:r>
            <a:endParaRPr lang="ru-RU" sz="3500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lvl="0"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Предлоги</a:t>
            </a:r>
            <a:endParaRPr lang="ru-RU" sz="3500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lvl="0"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Союзы</a:t>
            </a:r>
            <a:endParaRPr lang="ru-RU" sz="3500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lvl="0">
              <a:buClr>
                <a:srgbClr val="31B6FD"/>
              </a:buClr>
            </a:pPr>
            <a:endParaRPr lang="ru-RU" dirty="0">
              <a:solidFill>
                <a:srgbClr val="073E87"/>
              </a:solidFill>
              <a:latin typeface="Arial Narrow" panose="020B0606020202030204" pitchFamily="34" charset="0"/>
            </a:endParaRPr>
          </a:p>
          <a:p>
            <a:pPr lvl="0">
              <a:buClr>
                <a:srgbClr val="31B6FD"/>
              </a:buClr>
            </a:pPr>
            <a:endParaRPr lang="ru-RU" dirty="0" smtClean="0">
              <a:solidFill>
                <a:srgbClr val="073E87"/>
              </a:solidFill>
              <a:latin typeface="Arial Narrow" panose="020B0606020202030204" pitchFamily="34" charset="0"/>
            </a:endParaRPr>
          </a:p>
          <a:p>
            <a:pPr lvl="0">
              <a:buClr>
                <a:srgbClr val="31B6FD"/>
              </a:buClr>
            </a:pP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Словарный запас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9000"/>
            <a:ext cx="297867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A7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3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В словаре ребенка должны </a:t>
            </a:r>
            <a:r>
              <a:rPr lang="ru-RU" sz="3600" b="1" dirty="0" smtClean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  присутствовать </a:t>
            </a:r>
            <a:r>
              <a:rPr lang="ru-RU" sz="36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обобщающие слова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43608" y="2636912"/>
            <a:ext cx="2808312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Одежда</a:t>
            </a:r>
          </a:p>
          <a:p>
            <a:pPr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Обувь</a:t>
            </a:r>
            <a:endParaRPr lang="ru-RU" sz="2400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Посуда</a:t>
            </a:r>
            <a:endParaRPr lang="ru-RU" sz="2400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Животные</a:t>
            </a:r>
            <a:endParaRPr lang="ru-RU" sz="2400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Птицы</a:t>
            </a:r>
            <a:endParaRPr lang="ru-RU" sz="2400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Овощи</a:t>
            </a:r>
            <a:endParaRPr lang="ru-RU" sz="2400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A77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Фрукты </a:t>
            </a:r>
            <a:r>
              <a:rPr lang="ru-RU" sz="2400" b="1" dirty="0">
                <a:solidFill>
                  <a:srgbClr val="007A77"/>
                </a:solidFill>
                <a:latin typeface="Arial Narrow" panose="020B0606020202030204" pitchFamily="34" charset="0"/>
              </a:rPr>
              <a:t>и т.д.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3509748" y="2636912"/>
            <a:ext cx="5256584" cy="3633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7A77"/>
                </a:solidFill>
                <a:latin typeface="Arial Narrow" panose="020B0606020202030204" pitchFamily="34" charset="0"/>
              </a:rPr>
              <a:t>Попросите ребенка назвать предметы, например</a:t>
            </a: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– Каких </a:t>
            </a:r>
            <a:r>
              <a:rPr lang="ru-RU" sz="2400" b="1" dirty="0">
                <a:solidFill>
                  <a:srgbClr val="007A77"/>
                </a:solidFill>
                <a:latin typeface="Arial Narrow" panose="020B0606020202030204" pitchFamily="34" charset="0"/>
              </a:rPr>
              <a:t>ты знаешь животных?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– </a:t>
            </a:r>
            <a:r>
              <a:rPr lang="ru-RU" sz="2400" b="1" dirty="0">
                <a:solidFill>
                  <a:srgbClr val="007A77"/>
                </a:solidFill>
                <a:latin typeface="Arial Narrow" panose="020B0606020202030204" pitchFamily="34" charset="0"/>
              </a:rPr>
              <a:t>Какую ты знаешь мебель?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Или</a:t>
            </a:r>
            <a:r>
              <a:rPr lang="ru-RU" sz="2400" b="1" dirty="0">
                <a:solidFill>
                  <a:srgbClr val="007A77"/>
                </a:solidFill>
                <a:latin typeface="Arial Narrow" panose="020B0606020202030204" pitchFamily="34" charset="0"/>
              </a:rPr>
              <a:t>, задайте вопрос: каким одним словом можно назвать медведя, зайца, лису, волка, белку?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5276">
            <a:off x="7490248" y="1340768"/>
            <a:ext cx="7143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ru-RU" sz="36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Прилагательные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86037" y="2564904"/>
            <a:ext cx="4032448" cy="3921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A77"/>
                </a:solidFill>
                <a:latin typeface="Bookman Old Style" panose="02050604050505020204" pitchFamily="18" charset="0"/>
              </a:rPr>
              <a:t>«</a:t>
            </a: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Назови как можно больше признаков»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Например: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       ЯБЛОКО</a:t>
            </a:r>
            <a:r>
              <a:rPr lang="ru-RU" sz="24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(какое?) –     большое, красное, спелое, круглое, ароматное, тяжелое, сладкое…</a:t>
            </a:r>
            <a:endParaRPr lang="ru-RU" sz="2400" dirty="0">
              <a:solidFill>
                <a:srgbClr val="007A77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869421" y="2564904"/>
            <a:ext cx="4498848" cy="3849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A77"/>
                </a:solidFill>
                <a:latin typeface="Bookman Old Style" panose="02050604050505020204" pitchFamily="18" charset="0"/>
              </a:rPr>
              <a:t>«</a:t>
            </a:r>
            <a:r>
              <a:rPr lang="ru-RU" sz="2400" b="1" dirty="0">
                <a:solidFill>
                  <a:srgbClr val="007A77"/>
                </a:solidFill>
                <a:latin typeface="Arial Narrow" panose="020B0606020202030204" pitchFamily="34" charset="0"/>
              </a:rPr>
              <a:t>Назови как можно больше предметов</a:t>
            </a: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»</a:t>
            </a:r>
            <a:endParaRPr lang="ru-RU" sz="2400" dirty="0" smtClean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                Например: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Что бывает </a:t>
            </a:r>
            <a:r>
              <a:rPr lang="ru-RU" sz="2400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ДЛИННЫМ? </a:t>
            </a:r>
            <a:r>
              <a:rPr lang="ru-RU" sz="24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–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Лента, нитка, веревка, дорога,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пояс, хвост, проволока, волосы, юбка, река….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5352">
            <a:off x="5009971" y="816142"/>
            <a:ext cx="3600400" cy="12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7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4834" y="1772816"/>
            <a:ext cx="7967230" cy="38492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В словаре у ребенка должно быть достаточно глаголов. </a:t>
            </a:r>
          </a:p>
          <a:p>
            <a:pPr marL="0" indent="0">
              <a:buNone/>
            </a:pPr>
            <a:endParaRPr lang="ru-RU" b="1" dirty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Предложите ему ответить на такие вопросы:</a:t>
            </a:r>
          </a:p>
          <a:p>
            <a:pPr marL="0" indent="0">
              <a:buNone/>
            </a:pPr>
            <a:endParaRPr lang="ru-RU" dirty="0" smtClean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Кто как передвигается?   </a:t>
            </a:r>
            <a:r>
              <a:rPr lang="ru-RU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Человек ходит, рыба…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Кто как ест?   </a:t>
            </a:r>
            <a:r>
              <a:rPr lang="ru-RU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Кошка молоко …, курица зерно 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Кто чем занимается?   </a:t>
            </a:r>
            <a:r>
              <a:rPr lang="ru-RU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Врач…, учитель…, писатель…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Что может делать это животное?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A77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    </a:t>
            </a:r>
            <a:r>
              <a:rPr lang="ru-RU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Собака…, лягушка…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5456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Глаголы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7214">
            <a:off x="7336056" y="978028"/>
            <a:ext cx="920400" cy="737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57192"/>
            <a:ext cx="3314725" cy="104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6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n w="9525">
                  <a:solidFill>
                    <a:srgbClr val="A80054"/>
                  </a:solidFill>
                </a:ln>
                <a:solidFill>
                  <a:srgbClr val="D60093"/>
                </a:solidFill>
                <a:latin typeface="Rubius" pitchFamily="2" charset="0"/>
              </a:rPr>
              <a:t>Подбор синонимов и антонимов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99592" y="1997191"/>
            <a:ext cx="3822192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7A77"/>
                </a:solidFill>
                <a:latin typeface="Arial Narrow" panose="020B0606020202030204" pitchFamily="34" charset="0"/>
              </a:rPr>
              <a:t>Синонимы – слова, близкие по звучанию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7A77"/>
                </a:solidFill>
                <a:latin typeface="Arial Narrow" panose="020B0606020202030204" pitchFamily="34" charset="0"/>
              </a:rPr>
              <a:t>Например: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7A77"/>
                </a:solidFill>
                <a:latin typeface="Arial Narrow" panose="020B0606020202030204" pitchFamily="34" charset="0"/>
              </a:rPr>
              <a:t>Погода – хорошая, теплая, солнечная…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716016" y="2708920"/>
            <a:ext cx="3822192" cy="344728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Антонимы, слова с противоположным значением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A77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Например: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Игра «Скажи наоборот»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Большой – маленький,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Длинный – короткий,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A77"/>
                </a:solidFill>
                <a:latin typeface="Arial Narrow" panose="020B0606020202030204" pitchFamily="34" charset="0"/>
              </a:rPr>
              <a:t>Высокий - ….</a:t>
            </a:r>
            <a:endParaRPr lang="ru-RU" dirty="0">
              <a:solidFill>
                <a:srgbClr val="007A77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7192"/>
            <a:ext cx="3528393" cy="1258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117">
            <a:off x="7530213" y="1738077"/>
            <a:ext cx="1094411" cy="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7A0000"/>
    </a:hlink>
    <a:folHlink>
      <a:srgbClr val="FAC08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1052</Words>
  <Application>Microsoft Office PowerPoint</Application>
  <PresentationFormat>Экран (4:3)</PresentationFormat>
  <Paragraphs>182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Rubius</vt:lpstr>
      <vt:lpstr>Times New Roman</vt:lpstr>
      <vt:lpstr>Wingdings</vt:lpstr>
      <vt:lpstr>Tahoma</vt:lpstr>
      <vt:lpstr>Bookman Old Style</vt:lpstr>
      <vt:lpstr>Тема Office</vt:lpstr>
      <vt:lpstr>Презентация PowerPoint</vt:lpstr>
      <vt:lpstr>      Связная речь детей 5 – 6 лет</vt:lpstr>
      <vt:lpstr>Презентация PowerPoint</vt:lpstr>
      <vt:lpstr>На шестом году жизни совершенствуются все стороны речи:</vt:lpstr>
      <vt:lpstr>Словарный запас</vt:lpstr>
      <vt:lpstr>В словаре ребенка должны   присутствовать обобщающие слова</vt:lpstr>
      <vt:lpstr>      Прилагательные</vt:lpstr>
      <vt:lpstr>Глаголы</vt:lpstr>
      <vt:lpstr>Подбор синонимов и антонимов</vt:lpstr>
      <vt:lpstr>            Грамматический строй</vt:lpstr>
      <vt:lpstr>Образование множественного числа имен существительных</vt:lpstr>
      <vt:lpstr>Согласование существительных  с числительными</vt:lpstr>
      <vt:lpstr>Формирование системы словообразования</vt:lpstr>
      <vt:lpstr>Звукопроизношение</vt:lpstr>
      <vt:lpstr>Фонематическое восприятие</vt:lpstr>
      <vt:lpstr>Презентация PowerPoint</vt:lpstr>
      <vt:lpstr>     Овладение    фразеологизмами</vt:lpstr>
      <vt:lpstr>Одним из способов планирования связного высказывания может служить  ПРИЕМ НАГЛЯДНОГО МОДЕЛИРОВАНИЯ </vt:lpstr>
      <vt:lpstr>НАЗОВИ  ОДНИМ  СЛОВОМ</vt:lpstr>
      <vt:lpstr>НАЗОВИ ОДНИМ СЛОВОМ</vt:lpstr>
      <vt:lpstr>    НАЗОВИ  ОДНИМ  СЛОВОМ</vt:lpstr>
      <vt:lpstr>Презентация PowerPoint</vt:lpstr>
      <vt:lpstr> </vt:lpstr>
      <vt:lpstr>НАЙДИ  ОТЛИЧИЯ</vt:lpstr>
      <vt:lpstr>НАЗОВИ  ПЕРВЫЙ  ЗВУК  В  СЛОВАХ</vt:lpstr>
      <vt:lpstr>Презентация PowerPoint</vt:lpstr>
      <vt:lpstr>Презентация PowerPoint</vt:lpstr>
      <vt:lpstr>Интернет - ресурсы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Rubin</cp:lastModifiedBy>
  <cp:revision>105</cp:revision>
  <dcterms:created xsi:type="dcterms:W3CDTF">2015-04-19T15:51:03Z</dcterms:created>
  <dcterms:modified xsi:type="dcterms:W3CDTF">2018-04-06T04:54:37Z</dcterms:modified>
</cp:coreProperties>
</file>